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80" r:id="rId2"/>
    <p:sldId id="281" r:id="rId3"/>
    <p:sldId id="271" r:id="rId4"/>
    <p:sldId id="268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7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00"/>
    <a:srgbClr val="990000"/>
    <a:srgbClr val="FFCC66"/>
    <a:srgbClr val="FFCCFF"/>
    <a:srgbClr val="CCCCFF"/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2905" autoAdjust="0"/>
  </p:normalViewPr>
  <p:slideViewPr>
    <p:cSldViewPr>
      <p:cViewPr varScale="1">
        <p:scale>
          <a:sx n="62" d="100"/>
          <a:sy n="62" d="100"/>
        </p:scale>
        <p:origin x="-101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56B72-7791-4A44-9B81-082643DBA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39DF-561A-443C-AC96-932BA84D7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4C82B-8B72-43E1-AAA9-11CEE59E5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7F207-5442-4FE9-BF28-5532CCE4E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C52C9-67D2-48D7-A0DA-E3FA0434D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290A6-D6C6-4960-BC55-BDCCFAC0E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23081-596D-4D94-AD2F-6E2CC8653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8F8D8-E052-4827-BFBE-D8F203C15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6725D-8043-4C0F-B267-39AB16904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BA7F2-D11E-4880-9343-186EDB10B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7592B-D020-48FF-A79B-A0968F1DC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E4AA00-AD45-423A-931D-6434869E0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/>
              </a:rPr>
              <a:t>Tiết</a:t>
            </a:r>
            <a:r>
              <a:rPr lang="en-US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/>
              </a:rPr>
              <a:t> 28</a:t>
            </a:r>
            <a:br>
              <a:rPr lang="en-US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/>
              </a:rPr>
            </a:br>
            <a:r>
              <a:rPr lang="en-US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/>
              </a:rPr>
              <a:t>BÀI13 : THỰC HÀNH :TÌM KIẾM VÀ THAY </a:t>
            </a:r>
            <a:r>
              <a:rPr lang="en-US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/>
              </a:rPr>
              <a:t>THẾ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1. </a:t>
            </a:r>
            <a:r>
              <a:rPr lang="en-US" dirty="0" err="1" smtClean="0">
                <a:solidFill>
                  <a:srgbClr val="7030A0"/>
                </a:solidFill>
              </a:rPr>
              <a:t>Tại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sao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phải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tìm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kiếm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và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thay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thế</a:t>
            </a:r>
            <a:r>
              <a:rPr lang="en-US" dirty="0" smtClean="0">
                <a:solidFill>
                  <a:srgbClr val="7030A0"/>
                </a:solidFill>
              </a:rPr>
              <a:t>?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Hs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5.22 </a:t>
            </a:r>
          </a:p>
          <a:p>
            <a:r>
              <a:rPr lang="en-US" dirty="0" smtClean="0"/>
              <a:t>      SGK/58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170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>
            <a:off x="2895600" y="457200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Câu</a:t>
            </a:r>
            <a:r>
              <a:rPr lang="en-US" sz="32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4</a:t>
            </a: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762000" y="212566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>
              <a:latin typeface="Arial" charset="0"/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457200" y="20574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>
                <a:latin typeface="Arial" charset="0"/>
              </a:rPr>
              <a:t>Để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thay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thế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tất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cả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nội</a:t>
            </a:r>
            <a:r>
              <a:rPr lang="en-US" sz="4000" dirty="0">
                <a:latin typeface="Arial" charset="0"/>
              </a:rPr>
              <a:t> dung </a:t>
            </a:r>
            <a:r>
              <a:rPr lang="en-US" sz="4000" dirty="0" err="1">
                <a:latin typeface="Arial" charset="0"/>
              </a:rPr>
              <a:t>cần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thay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thế</a:t>
            </a:r>
            <a:r>
              <a:rPr lang="en-US" sz="4000" dirty="0">
                <a:latin typeface="Arial" charset="0"/>
              </a:rPr>
              <a:t>, ta </a:t>
            </a:r>
            <a:r>
              <a:rPr lang="en-US" sz="4000" dirty="0" err="1">
                <a:latin typeface="Arial" charset="0"/>
              </a:rPr>
              <a:t>nhay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nút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nào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trên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hộp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dirty="0" err="1">
                <a:latin typeface="Arial" charset="0"/>
              </a:rPr>
              <a:t>thoại</a:t>
            </a:r>
            <a:r>
              <a:rPr lang="en-US" sz="4000" dirty="0">
                <a:latin typeface="Arial" charset="0"/>
              </a:rPr>
              <a:t> </a:t>
            </a:r>
            <a:r>
              <a:rPr lang="en-US" sz="4000" b="1" dirty="0">
                <a:latin typeface="Arial" charset="0"/>
              </a:rPr>
              <a:t>Find and Replace</a:t>
            </a:r>
            <a:r>
              <a:rPr lang="en-US" sz="4000" dirty="0">
                <a:latin typeface="Arial" charset="0"/>
              </a:rPr>
              <a:t>?</a:t>
            </a:r>
          </a:p>
        </p:txBody>
      </p:sp>
      <p:sp>
        <p:nvSpPr>
          <p:cNvPr id="68617" name="Text Box 9">
            <a:hlinkClick r:id="" action="ppaction://noaction">
              <a:snd r:embed="rId2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1676400" y="55626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Đáp án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: Nháy nút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Replace All</a:t>
            </a:r>
          </a:p>
        </p:txBody>
      </p:sp>
      <p:sp>
        <p:nvSpPr>
          <p:cNvPr id="11270" name="AutoShap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leftArrow">
            <a:avLst>
              <a:gd name="adj1" fmla="val 50000"/>
              <a:gd name="adj2" fmla="val 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/>
      <p:bldP spid="686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ChangeArrowheads="1" noChangeShapeType="1" noTextEdit="1"/>
          </p:cNvSpPr>
          <p:nvPr/>
        </p:nvSpPr>
        <p:spPr bwMode="auto">
          <a:xfrm>
            <a:off x="2895600" y="457200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Câu hỏi phụ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57200" y="12954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Để gõ tiếng Việt trong hộp thoại </a:t>
            </a:r>
            <a:r>
              <a:rPr lang="en-US" sz="4000" b="1">
                <a:latin typeface="Arial" charset="0"/>
              </a:rPr>
              <a:t>Find and Replace</a:t>
            </a:r>
            <a:r>
              <a:rPr lang="en-US" sz="4000">
                <a:latin typeface="Arial" charset="0"/>
              </a:rPr>
              <a:t> ta dùng bảng mã gì VietKey (UniKey)?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914400" y="3429000"/>
            <a:ext cx="2971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latin typeface="Arial" charset="0"/>
              </a:rPr>
              <a:t>A. TCVN3</a:t>
            </a:r>
          </a:p>
        </p:txBody>
      </p:sp>
      <p:sp>
        <p:nvSpPr>
          <p:cNvPr id="70663" name="Rectangle 7">
            <a:hlinkClick r:id="" action="ppaction://noaction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914400" y="4953000"/>
            <a:ext cx="2971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latin typeface="Arial" charset="0"/>
              </a:rPr>
              <a:t>C. Unicode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914400" y="5715000"/>
            <a:ext cx="2971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latin typeface="Arial" charset="0"/>
              </a:rPr>
              <a:t>D. Cả 3 đều sai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914400" y="4191000"/>
            <a:ext cx="2971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latin typeface="Arial" charset="0"/>
              </a:rPr>
              <a:t>B. VNI Windows</a:t>
            </a:r>
          </a:p>
        </p:txBody>
      </p:sp>
      <p:sp>
        <p:nvSpPr>
          <p:cNvPr id="70666" name="Oval 10"/>
          <p:cNvSpPr>
            <a:spLocks noChangeArrowheads="1"/>
          </p:cNvSpPr>
          <p:nvPr/>
        </p:nvSpPr>
        <p:spPr bwMode="auto">
          <a:xfrm>
            <a:off x="762000" y="6858000"/>
            <a:ext cx="533400" cy="4572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0.02174 C 0.00295 -0.03769 0.00208 -0.05457 0.00486 -0.07029 C 0.00556 -0.07422 0.01233 -0.08601 0.01424 -0.08948 C 0.01597 -0.10497 0.01632 -0.11861 0.01267 -0.13387 C 0.00885 -0.16994 0.00833 -0.1815 0.01111 -0.2289 C 0.01128 -0.2333 0.01424 -0.24162 0.01424 -0.24139 C 0.01597 -0.34243 0.01892 -0.44301 0.01597 -0.54382 C 0.00538 -0.53064 0.00764 -0.54127 0.00955 -0.51214 C 0.00833 -0.48509 0.00625 -0.45896 0.00486 -0.43191 C 0.00417 -0.397 0.00833 -0.28879 -0.00156 -0.24786 C -0.00399 -0.20023 -0.00399 -0.21596 -0.00156 -0.14867 C -0.00104 -0.13619 -0.00035 -0.1237 0.00642 -0.11468 C 0.00747 -0.11052 0.00851 -0.10636 0.00955 -0.1022 C 0.01007 -0.10012 0.00799 -0.10844 0.00799 -0.10821 C 0.01042 -0.12185 0.00868 -0.11353 0.01267 -0.12948 C 0.01319 -0.13156 0.01424 -0.13596 0.01424 -0.13572 C 0.01476 -0.14266 0.01597 -0.16278 0.01753 -0.17179 C 0.0184 -0.17619 0.02066 -0.18451 0.02066 -0.18428 C 0.02535 -0.22844 0.02969 -0.27538 0.0191 -0.31769 C 0.01997 -0.35977 0.02639 -0.51723 0.01424 -0.53341 C -0.00174 -0.44624 0.00955 -0.35191 0.00955 -0.26266 " pathEditMode="relative" rAng="0" ptsTypes="ffffffffffffffffffffA">
                                      <p:cBhvr>
                                        <p:cTn id="31" dur="50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" y="-2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2" grpId="0" animBg="1"/>
      <p:bldP spid="70663" grpId="0" animBg="1"/>
      <p:bldP spid="70664" grpId="0" animBg="1"/>
      <p:bldP spid="70665" grpId="0" animBg="1"/>
      <p:bldP spid="7066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/>
          <p:cNvSpPr>
            <a:spLocks noChangeArrowheads="1" noChangeShapeType="1" noTextEdit="1"/>
          </p:cNvSpPr>
          <p:nvPr/>
        </p:nvSpPr>
        <p:spPr bwMode="auto">
          <a:xfrm>
            <a:off x="2819400" y="228600"/>
            <a:ext cx="3652838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228600" y="1752600"/>
            <a:ext cx="86868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kiếm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thay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công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hỗ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trợ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việc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thay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nhanh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dãy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kí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tự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văn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bản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kiếm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thay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tương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lệnh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(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Edit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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Find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…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Edit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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Replace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…)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Làm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tập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2, 3, 4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trang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98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99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sách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giáo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khoa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80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,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cụm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chóng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2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585496" y="432137"/>
            <a:ext cx="68821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2.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sử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dụng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công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tìm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kiếm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thay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thế</a:t>
            </a:r>
            <a:endParaRPr lang="en-US" sz="2400" b="1" dirty="0" smtClean="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a.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Tìm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kiếm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Arial" charset="0"/>
              </a:rPr>
              <a:t>Bước</a:t>
            </a:r>
            <a:r>
              <a:rPr lang="en-US" sz="2400" u="sng" dirty="0">
                <a:latin typeface="Arial" charset="0"/>
              </a:rPr>
              <a:t> 1</a:t>
            </a:r>
            <a:r>
              <a:rPr lang="en-US" sz="2400" dirty="0">
                <a:latin typeface="Arial" charset="0"/>
              </a:rPr>
              <a:t>: </a:t>
            </a:r>
            <a:r>
              <a:rPr lang="en-US" sz="2400" dirty="0" err="1" smtClean="0">
                <a:latin typeface="Arial" charset="0"/>
              </a:rPr>
              <a:t>Vào</a:t>
            </a:r>
            <a:r>
              <a:rPr lang="en-US" sz="2400" dirty="0" smtClean="0">
                <a:latin typeface="Arial" charset="0"/>
              </a:rPr>
              <a:t>  </a:t>
            </a:r>
            <a:r>
              <a:rPr lang="en-US" sz="2400" b="1" dirty="0" err="1" smtClean="0">
                <a:latin typeface="Arial" charset="0"/>
              </a:rPr>
              <a:t>Homme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  <a:sym typeface="Wingdings" pitchFamily="2" charset="2"/>
              </a:rPr>
              <a:t> </a:t>
            </a:r>
            <a:r>
              <a:rPr lang="en-US" sz="2400" b="1" dirty="0">
                <a:latin typeface="Arial" charset="0"/>
                <a:sym typeface="Wingdings" pitchFamily="2" charset="2"/>
              </a:rPr>
              <a:t>Find</a:t>
            </a:r>
            <a:r>
              <a:rPr lang="en-US" sz="2400" dirty="0">
                <a:latin typeface="Arial" charset="0"/>
                <a:sym typeface="Wingdings" pitchFamily="2" charset="2"/>
              </a:rPr>
              <a:t>. </a:t>
            </a:r>
            <a:r>
              <a:rPr lang="en-US" sz="2400" dirty="0" err="1">
                <a:latin typeface="Arial" charset="0"/>
              </a:rPr>
              <a:t>Hộp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thoại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b="1" dirty="0">
                <a:latin typeface="Arial" charset="0"/>
              </a:rPr>
              <a:t>Find and Replace</a:t>
            </a:r>
            <a:r>
              <a:rPr lang="en-US" sz="2400" dirty="0">
                <a:latin typeface="Arial" charset="0"/>
              </a:rPr>
              <a:t> (</a:t>
            </a:r>
            <a:r>
              <a:rPr lang="en-US" sz="2400" dirty="0" err="1">
                <a:latin typeface="Arial" charset="0"/>
              </a:rPr>
              <a:t>tìm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và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thay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thế</a:t>
            </a:r>
            <a:r>
              <a:rPr lang="en-US" sz="2400" dirty="0">
                <a:latin typeface="Arial" charset="0"/>
              </a:rPr>
              <a:t>) </a:t>
            </a:r>
            <a:r>
              <a:rPr lang="en-US" sz="2400" dirty="0" err="1">
                <a:latin typeface="Arial" charset="0"/>
              </a:rPr>
              <a:t>sẽ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xuất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hiện</a:t>
            </a:r>
            <a:endParaRPr lang="en-US" sz="2400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400" dirty="0">
              <a:latin typeface="Arial" charset="0"/>
            </a:endParaRP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533400" y="36576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Arial" charset="0"/>
              </a:rPr>
              <a:t>Bước</a:t>
            </a:r>
            <a:r>
              <a:rPr lang="en-US" sz="2400" u="sng" dirty="0">
                <a:latin typeface="Arial" charset="0"/>
              </a:rPr>
              <a:t> 2</a:t>
            </a:r>
            <a:r>
              <a:rPr lang="en-US" sz="2400" dirty="0">
                <a:latin typeface="Arial" charset="0"/>
              </a:rPr>
              <a:t>: </a:t>
            </a:r>
            <a:r>
              <a:rPr lang="en-US" sz="2400" dirty="0" err="1">
                <a:latin typeface="Arial" charset="0"/>
              </a:rPr>
              <a:t>Gõ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nội</a:t>
            </a:r>
            <a:r>
              <a:rPr lang="en-US" sz="2400" dirty="0">
                <a:latin typeface="Arial" charset="0"/>
              </a:rPr>
              <a:t> dung </a:t>
            </a:r>
            <a:r>
              <a:rPr lang="en-US" sz="2400" dirty="0" err="1">
                <a:latin typeface="Arial" charset="0"/>
              </a:rPr>
              <a:t>cần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tìm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vào</a:t>
            </a:r>
            <a:r>
              <a:rPr lang="en-US" sz="2400" dirty="0">
                <a:latin typeface="Arial" charset="0"/>
              </a:rPr>
              <a:t> ô </a:t>
            </a:r>
            <a:r>
              <a:rPr lang="en-US" sz="2400" b="1" dirty="0">
                <a:latin typeface="Arial" charset="0"/>
              </a:rPr>
              <a:t>Find what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533400" y="4357688"/>
            <a:ext cx="830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Bước 3</a:t>
            </a:r>
            <a:r>
              <a:rPr lang="en-US" sz="2400">
                <a:latin typeface="Arial" charset="0"/>
              </a:rPr>
              <a:t>: Nháy nút </a:t>
            </a:r>
            <a:r>
              <a:rPr lang="en-US" sz="2400" b="1">
                <a:latin typeface="Arial" charset="0"/>
              </a:rPr>
              <a:t>Find Next</a:t>
            </a:r>
            <a:r>
              <a:rPr lang="en-US" sz="2400">
                <a:latin typeface="Arial" charset="0"/>
              </a:rPr>
              <a:t> để tìm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609600" y="57150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 Nháy nút </a:t>
            </a:r>
            <a:r>
              <a:rPr lang="en-US" sz="2400" b="1">
                <a:latin typeface="Arial" charset="0"/>
              </a:rPr>
              <a:t>Cancel</a:t>
            </a:r>
            <a:r>
              <a:rPr lang="en-US" sz="2400">
                <a:latin typeface="Arial" charset="0"/>
              </a:rPr>
              <a:t> để dừng việc tìm kiếm</a:t>
            </a:r>
          </a:p>
        </p:txBody>
      </p:sp>
      <p:sp>
        <p:nvSpPr>
          <p:cNvPr id="3080" name="Text Box 11"/>
          <p:cNvSpPr txBox="1">
            <a:spLocks noChangeArrowheads="1"/>
          </p:cNvSpPr>
          <p:nvPr/>
        </p:nvSpPr>
        <p:spPr bwMode="auto">
          <a:xfrm>
            <a:off x="457200" y="1995488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Các bước để tìm 1 từ hoặc 1 dãy ký tự trong văn bản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609600" y="50292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 Nội dung được tìm thấy dưới dạng bôi đen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/>
      <p:bldP spid="62471" grpId="0"/>
      <p:bldP spid="62472" grpId="0"/>
      <p:bldP spid="62473" grpId="0"/>
      <p:bldP spid="624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762000" y="2286000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                       			</a:t>
            </a:r>
            <a:r>
              <a:rPr lang="en-US" sz="2000" dirty="0" err="1">
                <a:latin typeface="Arial" charset="0"/>
              </a:rPr>
              <a:t>Hộp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thoại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b="1" dirty="0">
                <a:latin typeface="Arial" charset="0"/>
              </a:rPr>
              <a:t>Find and Replace</a:t>
            </a:r>
            <a:r>
              <a:rPr lang="en-US" sz="2000" dirty="0">
                <a:latin typeface="Arial" charset="0"/>
              </a:rPr>
              <a:t> (</a:t>
            </a:r>
            <a:r>
              <a:rPr lang="en-US" sz="2000" dirty="0" err="1">
                <a:latin typeface="Arial" charset="0"/>
              </a:rPr>
              <a:t>tìm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kiếm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và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thay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thế</a:t>
            </a:r>
            <a:r>
              <a:rPr lang="en-US" sz="2000" dirty="0">
                <a:latin typeface="Arial" charset="0"/>
              </a:rPr>
              <a:t>) </a:t>
            </a:r>
            <a:r>
              <a:rPr lang="en-US" sz="2000" dirty="0" err="1">
                <a:latin typeface="Arial" charset="0"/>
              </a:rPr>
              <a:t>sẽ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xuất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hiện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với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trang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b="1" dirty="0">
                <a:latin typeface="Arial" charset="0"/>
              </a:rPr>
              <a:t>Replace </a:t>
            </a:r>
          </a:p>
        </p:txBody>
      </p:sp>
      <p:pic>
        <p:nvPicPr>
          <p:cNvPr id="56325" name="Picture 5" descr="repla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200400"/>
            <a:ext cx="8424863" cy="297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3352800" y="3352800"/>
            <a:ext cx="3048000" cy="309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1. Gõ nội dung cần thay thế</a:t>
            </a: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2743200" y="3657600"/>
            <a:ext cx="1219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3276600" y="4572000"/>
            <a:ext cx="2819400" cy="309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2. Gõ nội dung thay thế</a:t>
            </a:r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2667000" y="4724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4" name="Rectangle 14"/>
          <p:cNvSpPr>
            <a:spLocks noChangeArrowheads="1"/>
          </p:cNvSpPr>
          <p:nvPr/>
        </p:nvSpPr>
        <p:spPr bwMode="auto">
          <a:xfrm>
            <a:off x="5638800" y="5257800"/>
            <a:ext cx="2819400" cy="309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3. Nháy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Find Next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 để tìm</a:t>
            </a:r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6705600" y="5562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3200400" y="6324600"/>
            <a:ext cx="3581400" cy="309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4. Nháy nút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Replace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 để thay thế</a:t>
            </a:r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V="1">
            <a:off x="4191000" y="594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9" name="Text Box 19"/>
          <p:cNvSpPr txBox="1">
            <a:spLocks noChangeArrowheads="1"/>
          </p:cNvSpPr>
          <p:nvPr/>
        </p:nvSpPr>
        <p:spPr bwMode="auto">
          <a:xfrm>
            <a:off x="381000" y="1219200"/>
            <a:ext cx="2209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>
              <a:latin typeface="Arial" charset="0"/>
            </a:endParaRP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533400" y="11430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Thay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thế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914400" y="2286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Arial" charset="0"/>
              </a:rPr>
              <a:t>Chọn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lệnh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b="1" dirty="0">
                <a:latin typeface="Arial" charset="0"/>
              </a:rPr>
              <a:t>H</a:t>
            </a:r>
            <a:r>
              <a:rPr lang="en-US" sz="2000" b="1" dirty="0" smtClean="0">
                <a:latin typeface="Arial" charset="0"/>
              </a:rPr>
              <a:t>ome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  <a:sym typeface="Wingdings" pitchFamily="2" charset="2"/>
              </a:rPr>
              <a:t></a:t>
            </a:r>
            <a:endParaRPr lang="en-US" sz="2000" dirty="0">
              <a:latin typeface="Arial" charset="0"/>
            </a:endParaRP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3200400" y="22860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Replace.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914400" y="1524000"/>
            <a:ext cx="792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-Tính năng thay thế giúp tìm nhanh dãy kí tự trong văn bản và thay thế dãy kí tự tìm được bằng một dãy khác.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5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0" grpId="0"/>
      <p:bldP spid="56330" grpId="0" animBg="1"/>
      <p:bldP spid="56331" grpId="0" animBg="1"/>
      <p:bldP spid="56332" grpId="0" animBg="1"/>
      <p:bldP spid="56333" grpId="0" animBg="1"/>
      <p:bldP spid="56334" grpId="0" animBg="1"/>
      <p:bldP spid="56335" grpId="0" animBg="1"/>
      <p:bldP spid="56336" grpId="0" animBg="1"/>
      <p:bldP spid="56337" grpId="0" animBg="1"/>
      <p:bldP spid="56341" grpId="0"/>
      <p:bldP spid="56345" grpId="0"/>
      <p:bldP spid="56346" grpId="0"/>
      <p:bldP spid="563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533400" y="12192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Thay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thế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533400" y="1752600"/>
            <a:ext cx="8001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Các bước để thay thế dãy ký tự bằng 1 dãy khác trong văn bản: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533400" y="260350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Arial" charset="0"/>
              </a:rPr>
              <a:t>Bước</a:t>
            </a:r>
            <a:r>
              <a:rPr lang="en-US" sz="2400" u="sng" dirty="0">
                <a:latin typeface="Arial" charset="0"/>
              </a:rPr>
              <a:t> 1</a:t>
            </a:r>
            <a:r>
              <a:rPr lang="en-US" sz="2400" dirty="0">
                <a:latin typeface="Arial" charset="0"/>
              </a:rPr>
              <a:t>: </a:t>
            </a:r>
            <a:r>
              <a:rPr lang="en-US" sz="2400" dirty="0" err="1">
                <a:latin typeface="Arial" charset="0"/>
              </a:rPr>
              <a:t>Vào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Wingdings" pitchFamily="2" charset="2"/>
              </a:rPr>
              <a:t> </a:t>
            </a:r>
            <a:r>
              <a:rPr lang="en-US" sz="2400" b="1" dirty="0" smtClean="0">
                <a:latin typeface="Arial" charset="0"/>
                <a:sym typeface="Wingdings" pitchFamily="2" charset="2"/>
              </a:rPr>
              <a:t>home</a:t>
            </a:r>
            <a:r>
              <a:rPr lang="en-US" sz="2400" dirty="0" smtClean="0">
                <a:latin typeface="Arial" charset="0"/>
                <a:sym typeface="Wingdings" pitchFamily="2" charset="2"/>
              </a:rPr>
              <a:t>. </a:t>
            </a:r>
            <a:r>
              <a:rPr lang="en-US" sz="2400" dirty="0" err="1">
                <a:latin typeface="Arial" charset="0"/>
              </a:rPr>
              <a:t>Hộp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thoại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b="1" dirty="0">
                <a:latin typeface="Arial" charset="0"/>
              </a:rPr>
              <a:t>Find and Replace</a:t>
            </a:r>
            <a:r>
              <a:rPr lang="en-US" sz="2400" dirty="0">
                <a:latin typeface="Arial" charset="0"/>
              </a:rPr>
              <a:t> (</a:t>
            </a:r>
            <a:r>
              <a:rPr lang="en-US" sz="2400" dirty="0" err="1">
                <a:latin typeface="Arial" charset="0"/>
              </a:rPr>
              <a:t>tìm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và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thay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thế</a:t>
            </a:r>
            <a:r>
              <a:rPr lang="en-US" sz="2400" dirty="0">
                <a:latin typeface="Arial" charset="0"/>
              </a:rPr>
              <a:t>) </a:t>
            </a:r>
            <a:r>
              <a:rPr lang="en-US" sz="2400" dirty="0" err="1">
                <a:latin typeface="Arial" charset="0"/>
              </a:rPr>
              <a:t>sẽ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xuất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hiện</a:t>
            </a:r>
            <a:endParaRPr lang="en-US" sz="2400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400" dirty="0">
              <a:latin typeface="Arial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533400" y="3824288"/>
            <a:ext cx="7772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Bước 2</a:t>
            </a:r>
            <a:r>
              <a:rPr lang="en-US" sz="2400">
                <a:latin typeface="Arial" charset="0"/>
              </a:rPr>
              <a:t>: Gõ nội dung cần thay thế vào ô Find what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533400" y="4540250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Bước 3</a:t>
            </a:r>
            <a:r>
              <a:rPr lang="en-US" sz="2400">
                <a:latin typeface="Arial" charset="0"/>
              </a:rPr>
              <a:t>: Nháy nút </a:t>
            </a:r>
            <a:r>
              <a:rPr lang="en-US" sz="2400" b="1">
                <a:latin typeface="Arial" charset="0"/>
              </a:rPr>
              <a:t>Find Next</a:t>
            </a:r>
            <a:r>
              <a:rPr lang="en-US" sz="2400">
                <a:latin typeface="Arial" charset="0"/>
              </a:rPr>
              <a:t> để tìm hoặc </a:t>
            </a:r>
            <a:r>
              <a:rPr lang="en-US" sz="2400" b="1">
                <a:latin typeface="Arial" charset="0"/>
              </a:rPr>
              <a:t>Replace</a:t>
            </a:r>
            <a:r>
              <a:rPr lang="en-US" sz="2400">
                <a:latin typeface="Arial" charset="0"/>
              </a:rPr>
              <a:t> để thay thế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609600" y="57150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 Nháy nút </a:t>
            </a:r>
            <a:r>
              <a:rPr lang="en-US" sz="2400" b="1">
                <a:latin typeface="Arial" charset="0"/>
              </a:rPr>
              <a:t>Cancel</a:t>
            </a:r>
            <a:r>
              <a:rPr lang="en-US" sz="2400">
                <a:latin typeface="Arial" charset="0"/>
              </a:rPr>
              <a:t> để dừng việc thay thế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5" grpId="0"/>
      <p:bldP spid="63496" grpId="0"/>
      <p:bldP spid="63497" grpId="0"/>
      <p:bldP spid="634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52600" y="1905000"/>
            <a:ext cx="2895600" cy="20574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600" dirty="0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  <p:sp>
        <p:nvSpPr>
          <p:cNvPr id="64520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648200" y="3962400"/>
            <a:ext cx="2895600" cy="20574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600">
                <a:solidFill>
                  <a:srgbClr val="FF3300"/>
                </a:solidFill>
                <a:latin typeface="Arial" charset="0"/>
              </a:rPr>
              <a:t>4</a:t>
            </a:r>
          </a:p>
        </p:txBody>
      </p:sp>
      <p:sp>
        <p:nvSpPr>
          <p:cNvPr id="6452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752600" y="3962400"/>
            <a:ext cx="2895600" cy="20574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600">
                <a:solidFill>
                  <a:srgbClr val="FF3300"/>
                </a:solidFill>
                <a:latin typeface="Arial" charset="0"/>
              </a:rPr>
              <a:t>3</a:t>
            </a:r>
          </a:p>
        </p:txBody>
      </p:sp>
      <p:sp>
        <p:nvSpPr>
          <p:cNvPr id="64522" name="AutoShape 1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48200" y="1905000"/>
            <a:ext cx="2895600" cy="20574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600">
                <a:solidFill>
                  <a:srgbClr val="FF3300"/>
                </a:solidFill>
                <a:latin typeface="Arial" charset="0"/>
              </a:rPr>
              <a:t>2</a:t>
            </a:r>
          </a:p>
        </p:txBody>
      </p:sp>
      <p:sp>
        <p:nvSpPr>
          <p:cNvPr id="7174" name="WordArt 12"/>
          <p:cNvSpPr>
            <a:spLocks noChangeArrowheads="1" noChangeShapeType="1" noTextEdit="1"/>
          </p:cNvSpPr>
          <p:nvPr/>
        </p:nvSpPr>
        <p:spPr bwMode="auto">
          <a:xfrm>
            <a:off x="2438400" y="228600"/>
            <a:ext cx="4343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</a:t>
            </a:r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4525" name="WordArt 13">
            <a:hlinkClick r:id="rId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0" y="7086600"/>
            <a:ext cx="3305175" cy="1096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Câu hỏi phụ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116 C 0.01736 -0.01919 -0.00538 0.00532 0.00799 -0.01156 C 0.01163 -0.01596 0.0191 -0.02405 0.0191 -0.02359 C 0.02274 -0.03584 0.02986 -0.04648 0.03663 -0.05457 C 0.04028 -0.06289 0.04531 -0.07006 0.04774 -0.07977 C 0.05312 -0.10197 0.06111 -0.12139 0.07309 -0.13596 C 0.07691 -0.14821 0.08038 -0.15538 0.08733 -0.1637 C 0.09201 -0.17873 0.09913 -0.18729 0.1033 -0.20185 C 0.10937 -0.22266 0.10312 -0.21203 0.11111 -0.23237 C 0.11805 -0.24994 0.12726 -0.27145 0.13663 -0.28578 C 0.13854 -0.29179 0.14149 -0.29711 0.14288 -0.30336 C 0.14375 -0.30752 0.1434 -0.31237 0.14444 -0.3163 C 0.14757 -0.32717 0.15069 -0.33133 0.15555 -0.33896 C 0.1592 -0.35561 0.1625 -0.3607 0.16996 -0.37203 C 0.17413 -0.39838 0.1684 -0.36717 0.17465 -0.38983 C 0.18021 -0.41041 0.17448 -0.40023 0.18108 -0.41018 C 0.1816 -0.41272 0.18194 -0.41503 0.18264 -0.41757 C 0.18351 -0.42035 0.18507 -0.42266 0.18576 -0.42544 C 0.18663 -0.42844 0.18646 -0.43237 0.18733 -0.43538 C 0.18889 -0.44046 0.19184 -0.4437 0.19375 -0.44809 C 0.1974 -0.46636 0.19496 -0.45896 0.2 -0.47099 C 0.20278 -0.48486 0.21649 -0.50705 0.22552 -0.51191 C 0.22708 -0.51353 0.22847 -0.51538 0.23021 -0.51677 C 0.2316 -0.51792 0.23351 -0.51792 0.2349 -0.51931 C 0.24549 -0.52925 0.2309 -0.51931 0.24132 -0.52948 C 0.24479 -0.53295 0.24896 -0.53411 0.25243 -0.53711 C 0.25399 -0.5385 0.25573 -0.54012 0.25712 -0.5422 C 0.25833 -0.54382 0.25903 -0.5459 0.26042 -0.54729 C 0.26684 -0.55376 0.27691 -0.55376 0.2842 -0.55746 C 0.28958 -0.56625 0.29253 -0.56809 0.3 -0.56509 C 0.30191 -0.55561 0.30156 -0.56023 0.30156 -0.55237 " pathEditMode="relative" rAng="0" ptsTypes="ffffffffffffffffffffffffffffffA">
                                      <p:cBhvr>
                                        <p:cTn id="28" dur="2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00" y="-2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45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4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4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5" dur="2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4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0"/>
                  </p:tgtEl>
                </p:cond>
              </p:nextCondLst>
            </p:seq>
          </p:childTnLst>
        </p:cTn>
      </p:par>
    </p:tnLst>
    <p:bldLst>
      <p:bldP spid="64516" grpId="0" animBg="1"/>
      <p:bldP spid="64516" grpId="1" animBg="1"/>
      <p:bldP spid="64520" grpId="0" animBg="1"/>
      <p:bldP spid="64520" grpId="1" animBg="1"/>
      <p:bldP spid="64521" grpId="0" animBg="1"/>
      <p:bldP spid="64521" grpId="1" animBg="1"/>
      <p:bldP spid="64522" grpId="0" animBg="1"/>
      <p:bldP spid="64522" grpId="1" animBg="1"/>
      <p:bldP spid="645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4"/>
          <p:cNvSpPr>
            <a:spLocks noChangeArrowheads="1" noChangeShapeType="1" noTextEdit="1"/>
          </p:cNvSpPr>
          <p:nvPr/>
        </p:nvSpPr>
        <p:spPr bwMode="auto">
          <a:xfrm>
            <a:off x="2895600" y="457200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Câu 1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8534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Công cụ tìm kiếm giúp ta tìm … trong văn bản.</a:t>
            </a:r>
          </a:p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Trong dấu “…” là từ gì?</a:t>
            </a:r>
          </a:p>
        </p:txBody>
      </p:sp>
      <p:sp>
        <p:nvSpPr>
          <p:cNvPr id="65542" name="Text Box 6">
            <a:hlinkClick r:id="" action="ppaction://noaction">
              <a:snd r:embed="rId2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990600" y="5029200"/>
            <a:ext cx="716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0000FF"/>
                </a:solidFill>
                <a:latin typeface="Arial" charset="0"/>
              </a:rPr>
              <a:t>Đáp án</a:t>
            </a:r>
            <a:r>
              <a:rPr lang="en-US" sz="3600">
                <a:solidFill>
                  <a:srgbClr val="0000FF"/>
                </a:solidFill>
                <a:latin typeface="Arial" charset="0"/>
              </a:rPr>
              <a:t>: một từ (hoặc dãy kí tự)</a:t>
            </a:r>
          </a:p>
        </p:txBody>
      </p:sp>
      <p:sp>
        <p:nvSpPr>
          <p:cNvPr id="8197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leftArrow">
            <a:avLst>
              <a:gd name="adj1" fmla="val 50000"/>
              <a:gd name="adj2" fmla="val 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655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2895600" y="457200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Câu 2</a:t>
            </a:r>
          </a:p>
        </p:txBody>
      </p:sp>
      <p:pic>
        <p:nvPicPr>
          <p:cNvPr id="66565" name="Picture 5" descr="repla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8077200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685800" y="4648200"/>
            <a:ext cx="800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Ta chọn lệnh gì để xuất hiện hộp thoại trên?</a:t>
            </a:r>
          </a:p>
        </p:txBody>
      </p:sp>
      <p:sp>
        <p:nvSpPr>
          <p:cNvPr id="66567" name="Text Box 7">
            <a:hlinkClick r:id="" action="ppaction://noaction">
              <a:snd r:embed="rId3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1676400" y="55626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latin typeface="Arial" charset="0"/>
              </a:rPr>
              <a:t>Đáp</a:t>
            </a:r>
            <a:r>
              <a:rPr lang="en-US" sz="2800" b="1" u="sng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Arial" charset="0"/>
              </a:rPr>
              <a:t>án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H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ome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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sym typeface="Wingdings" pitchFamily="2" charset="2"/>
              </a:rPr>
              <a:t>Replace</a:t>
            </a:r>
            <a:endParaRPr lang="en-US" sz="28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2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leftArrow">
            <a:avLst>
              <a:gd name="adj1" fmla="val 50000"/>
              <a:gd name="adj2" fmla="val 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  <p:bldP spid="665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2895600" y="457200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Câu 3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457200" y="20574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Để kết thúc việc tìm kiếm và thay thế ta nháy nút nào trên hộp thoại Find and Replace?</a:t>
            </a:r>
          </a:p>
        </p:txBody>
      </p:sp>
      <p:sp>
        <p:nvSpPr>
          <p:cNvPr id="67590" name="Text Box 6">
            <a:hlinkClick r:id="" action="ppaction://noaction">
              <a:snd r:embed="rId2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1676400" y="55626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Đáp án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: Nháy nút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Cancel</a:t>
            </a:r>
          </a:p>
        </p:txBody>
      </p:sp>
      <p:sp>
        <p:nvSpPr>
          <p:cNvPr id="10245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leftArrow">
            <a:avLst>
              <a:gd name="adj1" fmla="val 50000"/>
              <a:gd name="adj2" fmla="val 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</TotalTime>
  <Words>516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Tiết 28 BÀI13 : THỰC HÀNH :TÌM KIẾM VÀ THAY THẾ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132</cp:revision>
  <cp:lastPrinted>1601-01-01T00:00:00Z</cp:lastPrinted>
  <dcterms:created xsi:type="dcterms:W3CDTF">1601-01-01T00:00:00Z</dcterms:created>
  <dcterms:modified xsi:type="dcterms:W3CDTF">2022-03-07T12:54:19Z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